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323" r:id="rId2"/>
    <p:sldId id="411" r:id="rId3"/>
    <p:sldId id="399" r:id="rId4"/>
    <p:sldId id="349" r:id="rId5"/>
    <p:sldId id="394" r:id="rId6"/>
    <p:sldId id="393" r:id="rId7"/>
    <p:sldId id="333" r:id="rId8"/>
    <p:sldId id="402" r:id="rId9"/>
    <p:sldId id="400" r:id="rId10"/>
    <p:sldId id="401" r:id="rId11"/>
    <p:sldId id="403" r:id="rId12"/>
    <p:sldId id="404" r:id="rId13"/>
    <p:sldId id="405" r:id="rId14"/>
    <p:sldId id="406" r:id="rId15"/>
    <p:sldId id="410" r:id="rId16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9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CC"/>
    <a:srgbClr val="D5FFD5"/>
    <a:srgbClr val="E1F2CE"/>
    <a:srgbClr val="F3FFE7"/>
    <a:srgbClr val="F9FEEC"/>
    <a:srgbClr val="EDFCC8"/>
    <a:srgbClr val="E1FACA"/>
    <a:srgbClr val="E6FFCD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2865" autoAdjust="0"/>
  </p:normalViewPr>
  <p:slideViewPr>
    <p:cSldViewPr snapToGrid="0" snapToObjects="1">
      <p:cViewPr varScale="1">
        <p:scale>
          <a:sx n="148" d="100"/>
          <a:sy n="148" d="100"/>
        </p:scale>
        <p:origin x="-432" y="-120"/>
      </p:cViewPr>
      <p:guideLst>
        <p:guide orient="horz" pos="2160"/>
        <p:guide pos="379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40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DE61D-9A0C-4B2A-ACD9-C9AC06DCC701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C5B3D-6738-40B1-B249-EDDD2F1D8A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367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Thank you for the introduction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Good morning and welcome to you all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662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597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364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464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031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759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987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Must mention scope of presentation: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UK focussed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Commercial operations, not hobbyist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Mention EASA proposals – change to regulatory framework – may be adopted by UK (regardless of Brexit)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This presentation will focus on current regulations and legislation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It won’t be exhaustive, but will give a good overview of the subject matter</a:t>
            </a:r>
          </a:p>
          <a:p>
            <a:pPr marL="457200" lvl="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Why……is</a:t>
            </a:r>
            <a:r>
              <a:rPr lang="en-GB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regulation needed? What purpose does it serve?</a:t>
            </a:r>
          </a:p>
          <a:p>
            <a:pPr marL="457200" lvl="0" indent="-285750">
              <a:buFont typeface="Arial" panose="020B0604020202020204" pitchFamily="34" charset="0"/>
              <a:buChar char="•"/>
            </a:pPr>
            <a:r>
              <a:rPr lang="en-GB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Who?.........Who governs and manages the regulatory framework in the UK? Who is captured in its scope?</a:t>
            </a:r>
          </a:p>
          <a:p>
            <a:pPr marL="457200" lvl="0" indent="-285750">
              <a:buFont typeface="Arial" panose="020B0604020202020204" pitchFamily="34" charset="0"/>
              <a:buChar char="•"/>
            </a:pPr>
            <a:r>
              <a:rPr lang="en-GB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What? What are the key pieces of legislation and regulation which we need to be aware of?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167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EC1A297B-EA2D-4FB9-8245-29398C9133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Reduce conflict: Air risks – collisions with manned aircraft of other UAS), Ground risks (collisions with persons and property on the ground)</a:t>
            </a:r>
          </a:p>
          <a:p>
            <a:endParaRPr lang="en-GB" dirty="0"/>
          </a:p>
          <a:p>
            <a:r>
              <a:rPr lang="en-GB" dirty="0"/>
              <a:t>Operating constraints – distances: people and property on the ground and airports etc, heights for airspace separation from manned aircraft</a:t>
            </a:r>
          </a:p>
        </p:txBody>
      </p:sp>
    </p:spTree>
    <p:extLst>
      <p:ext uri="{BB962C8B-B14F-4D97-AF65-F5344CB8AC3E}">
        <p14:creationId xmlns:p14="http://schemas.microsoft.com/office/powerpoint/2010/main" val="3387403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4A362815-4170-4C7B-AE49-4CBF69BBD0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EASA: Open, specific </a:t>
            </a:r>
            <a:r>
              <a:rPr lang="en-GB" dirty="0" err="1"/>
              <a:t>catergories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871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F6486EE-8900-4C7D-A4C8-9888AC1B9E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Articles 241, 94 &amp; 95</a:t>
            </a:r>
          </a:p>
        </p:txBody>
      </p:sp>
    </p:spTree>
    <p:extLst>
      <p:ext uri="{BB962C8B-B14F-4D97-AF65-F5344CB8AC3E}">
        <p14:creationId xmlns:p14="http://schemas.microsoft.com/office/powerpoint/2010/main" val="1446512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21808EA7-CFF1-4830-9813-E9FF1B7CF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Mention that exemptions for pilot qualification</a:t>
            </a:r>
            <a:r>
              <a:rPr lang="en-GB" baseline="0" dirty="0"/>
              <a:t> may apply, for example qualified pilots of manned aircraft.</a:t>
            </a:r>
          </a:p>
          <a:p>
            <a:pPr marL="0" indent="0">
              <a:buNone/>
            </a:pPr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1775484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800" b="0" dirty="0">
                <a:solidFill>
                  <a:srgbClr val="FF0000"/>
                </a:solidFill>
              </a:rPr>
              <a:t>Clarify system mass meaning – MTOM or Maximum take-off mass (everything including fuel (battery) and payload)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822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800" b="0" dirty="0">
                <a:solidFill>
                  <a:srgbClr val="FF0000"/>
                </a:solidFill>
              </a:rPr>
              <a:t>Clarify system mass meaning – MTOM or Maximum take-off mass (everything including fuel (battery) and payload)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1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800" b="0" dirty="0">
                <a:solidFill>
                  <a:srgbClr val="FF0000"/>
                </a:solidFill>
              </a:rPr>
              <a:t>Clarify system mass meaning – MTOM or Maximum take-off mass (everything including fuel (battery) and payload)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latin typeface="Gibson" panose="02000000000000000000" pitchFamily="50" charset="0"/>
              </a:rPr>
              <a:t>Direct harm - impact / collision of UAS, UAS fire, other injury caused by UAS directly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latin typeface="Gibson" panose="02000000000000000000" pitchFamily="50" charset="0"/>
              </a:rPr>
              <a:t>Consequential harm – Secondary fires / explosions, secondary collisions</a:t>
            </a:r>
          </a:p>
          <a:p>
            <a:pPr algn="l"/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5B3D-6738-40B1-B249-EDDD2F1D8AE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0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51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20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14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72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01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44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9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62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0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24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77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2986-0335-4746-A248-4BEF993939C3}" type="datetimeFigureOut">
              <a:rPr lang="en-GB" smtClean="0"/>
              <a:t>20/07/18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AAD1C-ADAA-443B-9822-CC3E6A530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6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9.jpeg"/><Relationship Id="rId6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1.jpeg"/><Relationship Id="rId6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3.jpe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jpg"/><Relationship Id="rId9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699" y="2223936"/>
            <a:ext cx="6568225" cy="1492446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chemeClr val="bg1"/>
                </a:solidFill>
              </a:rPr>
              <a:t>UAS Operations – Law, Safety &amp; Data Protection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2A3B0E-C7D2-4A4E-9FCA-6E0C1A2187AC}"/>
              </a:ext>
            </a:extLst>
          </p:cNvPr>
          <p:cNvSpPr txBox="1"/>
          <p:nvPr/>
        </p:nvSpPr>
        <p:spPr>
          <a:xfrm>
            <a:off x="370996" y="3952913"/>
            <a:ext cx="577325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Roy Amos </a:t>
            </a:r>
            <a:r>
              <a:rPr lang="en-GB" sz="1400" dirty="0" err="1">
                <a:solidFill>
                  <a:schemeClr val="bg1">
                    <a:lumMod val="75000"/>
                  </a:schemeClr>
                </a:solidFill>
              </a:rPr>
              <a:t>BScEcon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(Hons.) </a:t>
            </a:r>
            <a:r>
              <a:rPr lang="en-GB" sz="1400" dirty="0" err="1">
                <a:solidFill>
                  <a:schemeClr val="bg1">
                    <a:lumMod val="75000"/>
                  </a:schemeClr>
                </a:solidFill>
              </a:rPr>
              <a:t>PgDipLaw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bg1">
                    <a:lumMod val="75000"/>
                  </a:schemeClr>
                </a:solidFill>
              </a:rPr>
              <a:t>PgDipSurv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bg1">
                    <a:lumMod val="75000"/>
                  </a:schemeClr>
                </a:solidFill>
              </a:rPr>
              <a:t>MCIArb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Managing Director, Panodrone</a:t>
            </a:r>
          </a:p>
          <a:p>
            <a:endParaRPr lang="en-GB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GB" sz="2000" dirty="0">
                <a:solidFill>
                  <a:schemeClr val="bg1">
                    <a:lumMod val="75000"/>
                  </a:schemeClr>
                </a:solidFill>
              </a:rPr>
              <a:t>Qualified UAV Pilot, BSI &amp; ISO committee member (UAS standards), Chartered Arbitrator, Quantity Surveyor</a:t>
            </a:r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C7676ED-DF5E-417E-9038-49DC5223A055}"/>
              </a:ext>
            </a:extLst>
          </p:cNvPr>
          <p:cNvSpPr/>
          <p:nvPr/>
        </p:nvSpPr>
        <p:spPr>
          <a:xfrm>
            <a:off x="374469" y="158931"/>
            <a:ext cx="3013165" cy="12387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E1C0EF8-6FA0-42EA-A4C0-B0CB5C1E92A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99" y="323773"/>
            <a:ext cx="2054356" cy="10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765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FDBAE1D-2159-4684-A9DA-827A39A35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Safety</a:t>
            </a: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78EC36-7560-4BB2-BC86-4F47D2A40151}"/>
              </a:ext>
            </a:extLst>
          </p:cNvPr>
          <p:cNvSpPr txBox="1"/>
          <p:nvPr/>
        </p:nvSpPr>
        <p:spPr>
          <a:xfrm>
            <a:off x="457200" y="1983250"/>
            <a:ext cx="50419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ibson" panose="02000000000000000000" pitchFamily="50" charset="0"/>
              </a:rPr>
              <a:t>Human Resources (Pilot and crew)</a:t>
            </a:r>
          </a:p>
          <a:p>
            <a:endParaRPr lang="en-GB" sz="24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Health and fitness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Competence and experience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Appropriately trained and qualified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Experience – System, environment, task</a:t>
            </a:r>
          </a:p>
          <a:p>
            <a:pPr lvl="2"/>
            <a:endParaRPr lang="en-GB" sz="1600" dirty="0">
              <a:latin typeface="Gibson" panose="02000000000000000000" pitchFamily="50" charset="0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Sufficient numbers of suitably qualified and experienced personnel to complete task safely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Appropriately equipped – PPE, clothing, footwear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22EE5E-0107-480E-99D2-4CBED39245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19E03B-EF36-40E4-8D36-0874D3B5E683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38FCA6-9FC0-4F85-9674-DC8D47FEEE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04" y="114858"/>
            <a:ext cx="2054356" cy="10363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02491CC-2D31-43A6-8BDD-C679CF8499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5266" y="2583434"/>
            <a:ext cx="3515206" cy="230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8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FDBAE1D-2159-4684-A9DA-827A39A35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Safety</a:t>
            </a: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78EC36-7560-4BB2-BC86-4F47D2A40151}"/>
              </a:ext>
            </a:extLst>
          </p:cNvPr>
          <p:cNvSpPr txBox="1"/>
          <p:nvPr/>
        </p:nvSpPr>
        <p:spPr>
          <a:xfrm>
            <a:off x="457200" y="1983250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ibson" panose="02000000000000000000" pitchFamily="50" charset="0"/>
              </a:rPr>
              <a:t>Operating Procedures</a:t>
            </a:r>
          </a:p>
          <a:p>
            <a:endParaRPr lang="en-GB" sz="24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Robust plan / method to complete the task safely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Risk assessed and risk mitigated to acceptable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Pilot satisfied flight can safely be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Residual risk: Back-up / emergency / contingency plans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All Permissions in place / liaison with authorities / notices given</a:t>
            </a:r>
          </a:p>
          <a:p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Environmental conditions safe to operate in / within aircraft and pilot / crew tolerances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22EE5E-0107-480E-99D2-4CBED39245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19E03B-EF36-40E4-8D36-0874D3B5E683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38FCA6-9FC0-4F85-9674-DC8D47FEEE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04" y="114858"/>
            <a:ext cx="2054356" cy="10363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EB9F7AC-264F-4906-A5D6-13D18737321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1000" y="2212203"/>
            <a:ext cx="2768600" cy="1833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37916E7-C3FE-43CD-AE54-D3C6296932C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3290" y="3740592"/>
            <a:ext cx="2232110" cy="147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61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FDBAE1D-2159-4684-A9DA-827A39A35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Safety</a:t>
            </a: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78EC36-7560-4BB2-BC86-4F47D2A40151}"/>
              </a:ext>
            </a:extLst>
          </p:cNvPr>
          <p:cNvSpPr txBox="1"/>
          <p:nvPr/>
        </p:nvSpPr>
        <p:spPr>
          <a:xfrm>
            <a:off x="457200" y="1983250"/>
            <a:ext cx="4330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ibson" panose="02000000000000000000" pitchFamily="50" charset="0"/>
              </a:rPr>
              <a:t>Equipment</a:t>
            </a:r>
          </a:p>
          <a:p>
            <a:endParaRPr lang="en-GB" sz="24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Appropriate UAS: for the task, environmental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System properly maintained &amp; fully serviceable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22EE5E-0107-480E-99D2-4CBED39245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19E03B-EF36-40E4-8D36-0874D3B5E683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38FCA6-9FC0-4F85-9674-DC8D47FEEE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04" y="114858"/>
            <a:ext cx="2054356" cy="10363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4C4E73A-FF96-49CB-8E6A-89837A70D06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3343" y="4499820"/>
            <a:ext cx="2674033" cy="15044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D2070DF-9C92-4895-A407-FE6A136D55A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3104" y="2242350"/>
            <a:ext cx="2706496" cy="181650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D2CFA04-949A-4AED-A6A5-BB7ADAE8481A}"/>
              </a:ext>
            </a:extLst>
          </p:cNvPr>
          <p:cNvSpPr/>
          <p:nvPr/>
        </p:nvSpPr>
        <p:spPr>
          <a:xfrm>
            <a:off x="4572001" y="4537795"/>
            <a:ext cx="4154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ibson" panose="02000000000000000000" pitchFamily="50" charset="0"/>
              </a:rPr>
              <a:t>Safety  &amp; communications </a:t>
            </a:r>
          </a:p>
          <a:p>
            <a:r>
              <a:rPr lang="en-GB" dirty="0">
                <a:latin typeface="Gibson" panose="02000000000000000000" pitchFamily="50" charset="0"/>
              </a:rPr>
              <a:t>      equipment</a:t>
            </a:r>
          </a:p>
        </p:txBody>
      </p:sp>
    </p:spTree>
    <p:extLst>
      <p:ext uri="{BB962C8B-B14F-4D97-AF65-F5344CB8AC3E}">
        <p14:creationId xmlns:p14="http://schemas.microsoft.com/office/powerpoint/2010/main" val="2299662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FDBAE1D-2159-4684-A9DA-827A39A35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Privacy &amp; Data Protection</a:t>
            </a: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78EC36-7560-4BB2-BC86-4F47D2A40151}"/>
              </a:ext>
            </a:extLst>
          </p:cNvPr>
          <p:cNvSpPr txBox="1"/>
          <p:nvPr/>
        </p:nvSpPr>
        <p:spPr>
          <a:xfrm>
            <a:off x="457200" y="198325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ibson" panose="02000000000000000000" pitchFamily="50" charset="0"/>
              </a:rPr>
              <a:t>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Unique perspective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Improved quality / resolution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Volume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r>
              <a:rPr lang="en-GB" sz="2400" dirty="0">
                <a:latin typeface="Gibson" panose="02000000000000000000" pitchFamily="50" charset="0"/>
              </a:rPr>
              <a:t>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Greater risk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 privacy impact (perspective from height, location)</a:t>
            </a:r>
          </a:p>
          <a:p>
            <a:pPr lvl="1"/>
            <a:endParaRPr lang="en-GB" sz="1600" dirty="0">
              <a:latin typeface="Gibson" panose="02000000000000000000" pitchFamily="50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Collection of personal data (resolution, volume)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More data  to store, manage, transfer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22EE5E-0107-480E-99D2-4CBED39245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19E03B-EF36-40E4-8D36-0874D3B5E683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38FCA6-9FC0-4F85-9674-DC8D47FEEE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04" y="114858"/>
            <a:ext cx="2054356" cy="10363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2046A79-7EBD-4AFC-8E38-C26CF3D8E0E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6527" y="2187726"/>
            <a:ext cx="3891372" cy="218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7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FDBAE1D-2159-4684-A9DA-827A39A35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Privacy &amp; Data Protection</a:t>
            </a: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78EC36-7560-4BB2-BC86-4F47D2A40151}"/>
              </a:ext>
            </a:extLst>
          </p:cNvPr>
          <p:cNvSpPr txBox="1"/>
          <p:nvPr/>
        </p:nvSpPr>
        <p:spPr>
          <a:xfrm>
            <a:off x="457200" y="1983250"/>
            <a:ext cx="516722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ibson" panose="02000000000000000000" pitchFamily="50" charset="0"/>
              </a:rPr>
              <a:t>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Privacy Impact 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Notify / seek permissions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Minimise unintended data collection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Time of flights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Height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Control data collection (stop / start)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Sensor configuration e.g. lens and FOV</a:t>
            </a:r>
          </a:p>
          <a:p>
            <a:pPr lvl="1"/>
            <a:endParaRPr lang="en-GB" sz="1600" dirty="0">
              <a:latin typeface="Gibson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22EE5E-0107-480E-99D2-4CBED39245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19E03B-EF36-40E4-8D36-0874D3B5E683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38FCA6-9FC0-4F85-9674-DC8D47FEEE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04" y="114858"/>
            <a:ext cx="2054356" cy="103632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3BF1013-7504-4825-8ACA-F7D516BFC2BB}"/>
              </a:ext>
            </a:extLst>
          </p:cNvPr>
          <p:cNvSpPr/>
          <p:nvPr/>
        </p:nvSpPr>
        <p:spPr>
          <a:xfrm>
            <a:off x="4893903" y="2011215"/>
            <a:ext cx="38601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ibson" panose="02000000000000000000" pitchFamily="50" charset="0"/>
              </a:rPr>
              <a:t>Establish secure processes for data management, storage, transfer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ibson" panose="02000000000000000000" pitchFamily="50" charset="0"/>
              </a:rPr>
              <a:t>Anonymise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ibson" panose="02000000000000000000" pitchFamily="50" charset="0"/>
              </a:rPr>
              <a:t>Dispose of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DAA822C-5DDE-4F60-9F6B-4119AAE692EE}"/>
              </a:ext>
            </a:extLst>
          </p:cNvPr>
          <p:cNvSpPr txBox="1"/>
          <p:nvPr/>
        </p:nvSpPr>
        <p:spPr>
          <a:xfrm>
            <a:off x="336004" y="4998810"/>
            <a:ext cx="516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Gibson" panose="02000000000000000000" pitchFamily="50" charset="0"/>
              </a:rPr>
              <a:t>…...For more information visit the Information Commissioners Office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E7FBE5C-6060-4B31-9C50-35315A8B1B9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3227" y="4322543"/>
            <a:ext cx="1317464" cy="7423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5660C67-0C8C-4D61-9707-5AC6BD322B8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6064" y="3806881"/>
            <a:ext cx="1320736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6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FDBAE1D-2159-4684-A9DA-827A39A35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28938"/>
            <a:ext cx="9144000" cy="756707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66"/>
                </a:solidFill>
              </a:rPr>
              <a:t>Questions &amp; Answers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22EE5E-0107-480E-99D2-4CBED39245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19E03B-EF36-40E4-8D36-0874D3B5E683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38FCA6-9FC0-4F85-9674-DC8D47FEEE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04" y="114858"/>
            <a:ext cx="2054356" cy="10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91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6E85175-FA50-4E15-B369-08E917780DDD}"/>
              </a:ext>
            </a:extLst>
          </p:cNvPr>
          <p:cNvSpPr txBox="1"/>
          <p:nvPr/>
        </p:nvSpPr>
        <p:spPr>
          <a:xfrm>
            <a:off x="413658" y="1767925"/>
            <a:ext cx="8544674" cy="463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u="sng" dirty="0">
                <a:latin typeface="Gibson" panose="02000000000000000000" pitchFamily="50" charset="0"/>
              </a:rPr>
              <a:t>Legal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latin typeface="Gibson" panose="02000000000000000000" pitchFamily="50" charset="0"/>
              </a:rPr>
              <a:t>UK law and regulation governing Unmanned Aircraft Systems (UAS)</a:t>
            </a:r>
          </a:p>
          <a:p>
            <a:pPr lvl="1">
              <a:lnSpc>
                <a:spcPct val="150000"/>
              </a:lnSpc>
            </a:pPr>
            <a:endParaRPr lang="en-GB" sz="1600" dirty="0">
              <a:latin typeface="Gibson" panose="02000000000000000000" pitchFamily="50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Due diligence / compliance checks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Legal operating constraints / limits</a:t>
            </a:r>
          </a:p>
          <a:p>
            <a:pPr marL="0" lvl="1">
              <a:lnSpc>
                <a:spcPct val="150000"/>
              </a:lnSpc>
            </a:pPr>
            <a:r>
              <a:rPr lang="en-GB" sz="1600" u="sng" dirty="0">
                <a:latin typeface="Gibson" panose="02000000000000000000" pitchFamily="50" charset="0"/>
              </a:rPr>
              <a:t>Safety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Key safety considerations when operating UAS</a:t>
            </a:r>
          </a:p>
          <a:p>
            <a:pPr marL="0" lvl="1">
              <a:lnSpc>
                <a:spcPct val="150000"/>
              </a:lnSpc>
            </a:pPr>
            <a:r>
              <a:rPr lang="en-GB" sz="1600" u="sng" dirty="0">
                <a:latin typeface="Gibson" panose="02000000000000000000" pitchFamily="50" charset="0"/>
              </a:rPr>
              <a:t>Privacy &amp; Data Protection</a:t>
            </a:r>
          </a:p>
          <a:p>
            <a:pPr marL="361950" lvl="1" indent="-3619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Aerial data collection - risks to privacy &amp; data protection</a:t>
            </a:r>
            <a:endParaRPr lang="en-GB" sz="2400" dirty="0">
              <a:latin typeface="Gibson" panose="02000000000000000000" pitchFamily="50" charset="0"/>
            </a:endParaRPr>
          </a:p>
          <a:p>
            <a:pPr marL="361950" lvl="1" indent="-3619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Tips for managing aerial data collection using UAS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Content</a:t>
            </a:r>
            <a:endParaRPr lang="en-GB" dirty="0">
              <a:solidFill>
                <a:srgbClr val="FF0066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7EFF518-3278-46B6-8D53-C1B0843D08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7AF875F-A162-42B6-BAC6-CFC9E6DDABB4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745A0D5-EB11-4889-97F0-13936C67B16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04" y="114858"/>
            <a:ext cx="2054356" cy="10363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5DB9682-2682-4A54-A708-46A99EF77A5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786" y="2544459"/>
            <a:ext cx="762750" cy="3492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F69EFA24-F24E-4BCA-A084-616D496968A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505" y="2994342"/>
            <a:ext cx="762750" cy="70709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5AF4080-3103-4A2D-B589-A579C677918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0773" y="2861111"/>
            <a:ext cx="1062038" cy="42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2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6E85175-FA50-4E15-B369-08E917780DDD}"/>
              </a:ext>
            </a:extLst>
          </p:cNvPr>
          <p:cNvSpPr txBox="1"/>
          <p:nvPr/>
        </p:nvSpPr>
        <p:spPr>
          <a:xfrm>
            <a:off x="413658" y="1983845"/>
            <a:ext cx="7227210" cy="967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Gibson" panose="02000000000000000000" pitchFamily="50" charset="0"/>
              </a:rPr>
              <a:t>Why regulate unmanned aircraft?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Legal</a:t>
            </a:r>
            <a:endParaRPr lang="en-GB" dirty="0">
              <a:solidFill>
                <a:srgbClr val="FF0066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7EFF518-3278-46B6-8D53-C1B0843D08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F086F8-3C71-4CAC-9FD1-6E72292A0810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AC438CA-533B-4D5A-A51F-44125FA7573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713" y="123567"/>
            <a:ext cx="2054356" cy="10363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29F177-3FA7-407A-A020-F266F8C3D2D5}"/>
              </a:ext>
            </a:extLst>
          </p:cNvPr>
          <p:cNvSpPr txBox="1"/>
          <p:nvPr/>
        </p:nvSpPr>
        <p:spPr>
          <a:xfrm>
            <a:off x="413658" y="3149974"/>
            <a:ext cx="7798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SAFETY</a:t>
            </a:r>
            <a:r>
              <a:rPr lang="en-GB" sz="2000" dirty="0"/>
              <a:t> - </a:t>
            </a:r>
            <a:r>
              <a:rPr lang="en-GB" sz="1600" dirty="0"/>
              <a:t>Protect air users and non-air users alike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Aim to reduce risk of:-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Conflict in the air (particularly with manned aircraft)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Collisions on the ground</a:t>
            </a:r>
          </a:p>
          <a:p>
            <a:pPr lvl="1"/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FB911ED-A2B6-4E3D-B655-6617D01E35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1782" y="3078037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9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6E85175-FA50-4E15-B369-08E917780DDD}"/>
              </a:ext>
            </a:extLst>
          </p:cNvPr>
          <p:cNvSpPr txBox="1"/>
          <p:nvPr/>
        </p:nvSpPr>
        <p:spPr>
          <a:xfrm>
            <a:off x="413658" y="1983845"/>
            <a:ext cx="4484163" cy="318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Gibson" panose="02000000000000000000" pitchFamily="50" charset="0"/>
              </a:rPr>
              <a:t>Who is responsible?</a:t>
            </a: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UK Civil Aviation Authority – National Aviation Authority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Created under Civil Aviation Acts - authority from UK parliament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Hold variety of statutory duties – focus on civil aviation safety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Governs manned and unmanned aviation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Legal</a:t>
            </a:r>
            <a:endParaRPr lang="en-GB" dirty="0">
              <a:solidFill>
                <a:srgbClr val="FF0066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7EFF518-3278-46B6-8D53-C1B0843D08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F086F8-3C71-4CAC-9FD1-6E72292A0810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AC438CA-533B-4D5A-A51F-44125FA7573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713" y="123567"/>
            <a:ext cx="2054356" cy="10363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465055E-B0C4-47BE-96E8-329B901FEFE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3878" y="1929751"/>
            <a:ext cx="1448686" cy="18657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EE3FD33-91A2-4F98-8066-635E3C87CCA6}"/>
              </a:ext>
            </a:extLst>
          </p:cNvPr>
          <p:cNvSpPr txBox="1"/>
          <p:nvPr/>
        </p:nvSpPr>
        <p:spPr>
          <a:xfrm>
            <a:off x="413658" y="5331125"/>
            <a:ext cx="4484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European governance &amp; regulation: EASA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0DFDBC2-ED3C-4334-AC37-9F2A15F82B7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7834" y="4354003"/>
            <a:ext cx="3165615" cy="106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40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6E85175-FA50-4E15-B369-08E917780DDD}"/>
              </a:ext>
            </a:extLst>
          </p:cNvPr>
          <p:cNvSpPr txBox="1"/>
          <p:nvPr/>
        </p:nvSpPr>
        <p:spPr>
          <a:xfrm>
            <a:off x="413658" y="1983845"/>
            <a:ext cx="3993242" cy="3552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Gibson" panose="02000000000000000000" pitchFamily="50" charset="0"/>
              </a:rPr>
              <a:t>What regulation exists?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UK has well-established regulatory framework for unmanned aircraft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CAP 393: Air Navigation Order 2016 (UK legislation)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CAP 722: Unmanned Aircraft Systems Operation in UK Airspace (Guidance)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Legal</a:t>
            </a:r>
            <a:endParaRPr lang="en-GB" dirty="0">
              <a:solidFill>
                <a:srgbClr val="FF0066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7EFF518-3278-46B6-8D53-C1B0843D08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F086F8-3C71-4CAC-9FD1-6E72292A0810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AC438CA-533B-4D5A-A51F-44125FA7573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713" y="123567"/>
            <a:ext cx="2054356" cy="10363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6080043-75F3-4818-9CFE-5A9850F2F56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9194" y="2060045"/>
            <a:ext cx="2758606" cy="39220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5E97178-C2A9-425F-A3A4-CB9A2ACEC80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6189" y="2060045"/>
            <a:ext cx="2779681" cy="392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8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6E85175-FA50-4E15-B369-08E917780DDD}"/>
              </a:ext>
            </a:extLst>
          </p:cNvPr>
          <p:cNvSpPr txBox="1"/>
          <p:nvPr/>
        </p:nvSpPr>
        <p:spPr>
          <a:xfrm>
            <a:off x="413658" y="1983845"/>
            <a:ext cx="5448523" cy="4291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Gibson" panose="02000000000000000000" pitchFamily="50" charset="0"/>
              </a:rPr>
              <a:t>Due diligence on operators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Pilot qualification (NQE)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err="1">
                <a:latin typeface="Gibson" panose="02000000000000000000" pitchFamily="50" charset="0"/>
              </a:rPr>
              <a:t>PfCO</a:t>
            </a:r>
            <a:r>
              <a:rPr lang="en-GB" sz="1600" dirty="0">
                <a:latin typeface="Gibson" panose="02000000000000000000" pitchFamily="50" charset="0"/>
              </a:rPr>
              <a:t> or Permission for Commercial Operations (aircraft mass, type)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Operating within currently granted permissions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Insurance (compliant with EU Regulation (EC) 785/2004)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Operations manual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Flight logs / pilot logs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Site safety assessment / RAMS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Any other permissions e.g. industry specific, operating in restricted areas</a:t>
            </a:r>
            <a:endParaRPr lang="en-GB" sz="2400" dirty="0">
              <a:latin typeface="Gibson" panose="0200000000000000000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Legal</a:t>
            </a:r>
            <a:endParaRPr lang="en-GB" dirty="0">
              <a:solidFill>
                <a:srgbClr val="FF0066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7EFF518-3278-46B6-8D53-C1B0843D08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F086F8-3C71-4CAC-9FD1-6E72292A0810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AC438CA-533B-4D5A-A51F-44125FA7573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713" y="123567"/>
            <a:ext cx="2054356" cy="10363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0AF125B-580C-405A-B500-C76EF77361A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5839" y="2920652"/>
            <a:ext cx="2205886" cy="13411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71C5C3D-E67F-4011-8B1F-6E09B518B41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4432" y="2920652"/>
            <a:ext cx="1691081" cy="23962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787A9D8-2E33-4C43-A947-5967630D1A2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7365" y="2493585"/>
            <a:ext cx="1694134" cy="239620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D64D9C-5C74-4EA5-A8F2-CEF723FB12E0}"/>
              </a:ext>
            </a:extLst>
          </p:cNvPr>
          <p:cNvSpPr txBox="1"/>
          <p:nvPr/>
        </p:nvSpPr>
        <p:spPr>
          <a:xfrm>
            <a:off x="5924358" y="2187726"/>
            <a:ext cx="3033974" cy="35410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F8D2AD2-C876-409C-8334-0B1BB81533E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4358" y="3117364"/>
            <a:ext cx="3183211" cy="121891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658B322-F0A1-4F29-980D-DA4811FF5712}"/>
              </a:ext>
            </a:extLst>
          </p:cNvPr>
          <p:cNvSpPr txBox="1"/>
          <p:nvPr/>
        </p:nvSpPr>
        <p:spPr>
          <a:xfrm>
            <a:off x="6070294" y="2187726"/>
            <a:ext cx="2950215" cy="35410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28008DC8-7C12-4398-82A2-9F518B8EE397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34000"/>
          </a:blip>
          <a:stretch>
            <a:fillRect/>
          </a:stretch>
        </p:blipFill>
        <p:spPr>
          <a:xfrm>
            <a:off x="5716466" y="2590012"/>
            <a:ext cx="3241866" cy="2476931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0A60AF33-FB0D-426F-A56B-BDFE57D4BDF1}"/>
              </a:ext>
            </a:extLst>
          </p:cNvPr>
          <p:cNvGrpSpPr/>
          <p:nvPr/>
        </p:nvGrpSpPr>
        <p:grpSpPr>
          <a:xfrm>
            <a:off x="6097872" y="3031659"/>
            <a:ext cx="2719776" cy="1516690"/>
            <a:chOff x="8094158" y="3489274"/>
            <a:chExt cx="3758114" cy="189319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CC4F6E69-98C4-4CF8-B282-AB6925D6F32E}"/>
                </a:ext>
              </a:extLst>
            </p:cNvPr>
            <p:cNvGrpSpPr/>
            <p:nvPr/>
          </p:nvGrpSpPr>
          <p:grpSpPr>
            <a:xfrm>
              <a:off x="8927615" y="3901905"/>
              <a:ext cx="2247609" cy="1123805"/>
              <a:chOff x="8927615" y="3901905"/>
              <a:chExt cx="2247609" cy="1123805"/>
            </a:xfrm>
          </p:grpSpPr>
          <p:sp>
            <p:nvSpPr>
              <p:cNvPr id="31" name="Freeform 4">
                <a:extLst>
                  <a:ext uri="{FF2B5EF4-FFF2-40B4-BE49-F238E27FC236}">
                    <a16:creationId xmlns:a16="http://schemas.microsoft.com/office/drawing/2014/main" xmlns="" id="{4EE2EC9D-1DC7-4FA0-A39B-A1F1A02CD7F0}"/>
                  </a:ext>
                </a:extLst>
              </p:cNvPr>
              <p:cNvSpPr/>
              <p:nvPr/>
            </p:nvSpPr>
            <p:spPr>
              <a:xfrm>
                <a:off x="8927615" y="3901905"/>
                <a:ext cx="1081924" cy="1123805"/>
              </a:xfrm>
              <a:custGeom>
                <a:avLst/>
                <a:gdLst>
                  <a:gd name="connsiteX0" fmla="*/ 404849 w 1081924"/>
                  <a:gd name="connsiteY0" fmla="*/ 0 h 1123805"/>
                  <a:gd name="connsiteX1" fmla="*/ 551432 w 1081924"/>
                  <a:gd name="connsiteY1" fmla="*/ 48861 h 1123805"/>
                  <a:gd name="connsiteX2" fmla="*/ 1033063 w 1081924"/>
                  <a:gd name="connsiteY2" fmla="*/ 649155 h 1123805"/>
                  <a:gd name="connsiteX3" fmla="*/ 1074944 w 1081924"/>
                  <a:gd name="connsiteY3" fmla="*/ 753857 h 1123805"/>
                  <a:gd name="connsiteX4" fmla="*/ 1081924 w 1081924"/>
                  <a:gd name="connsiteY4" fmla="*/ 998162 h 1123805"/>
                  <a:gd name="connsiteX5" fmla="*/ 1033063 w 1081924"/>
                  <a:gd name="connsiteY5" fmla="*/ 1067964 h 1123805"/>
                  <a:gd name="connsiteX6" fmla="*/ 956281 w 1081924"/>
                  <a:gd name="connsiteY6" fmla="*/ 1109845 h 1123805"/>
                  <a:gd name="connsiteX7" fmla="*/ 879500 w 1081924"/>
                  <a:gd name="connsiteY7" fmla="*/ 1123805 h 1123805"/>
                  <a:gd name="connsiteX8" fmla="*/ 830638 w 1081924"/>
                  <a:gd name="connsiteY8" fmla="*/ 1088904 h 1123805"/>
                  <a:gd name="connsiteX9" fmla="*/ 774797 w 1081924"/>
                  <a:gd name="connsiteY9" fmla="*/ 1026083 h 1123805"/>
                  <a:gd name="connsiteX10" fmla="*/ 774797 w 1081924"/>
                  <a:gd name="connsiteY10" fmla="*/ 935341 h 1123805"/>
                  <a:gd name="connsiteX11" fmla="*/ 62822 w 1081924"/>
                  <a:gd name="connsiteY11" fmla="*/ 830639 h 1123805"/>
                  <a:gd name="connsiteX12" fmla="*/ 0 w 1081924"/>
                  <a:gd name="connsiteY12" fmla="*/ 760837 h 1123805"/>
                  <a:gd name="connsiteX13" fmla="*/ 0 w 1081924"/>
                  <a:gd name="connsiteY13" fmla="*/ 677075 h 1123805"/>
                  <a:gd name="connsiteX14" fmla="*/ 13961 w 1081924"/>
                  <a:gd name="connsiteY14" fmla="*/ 586333 h 1123805"/>
                  <a:gd name="connsiteX15" fmla="*/ 286187 w 1081924"/>
                  <a:gd name="connsiteY15" fmla="*/ 69802 h 1123805"/>
                  <a:gd name="connsiteX16" fmla="*/ 342028 w 1081924"/>
                  <a:gd name="connsiteY16" fmla="*/ 34901 h 1123805"/>
                  <a:gd name="connsiteX17" fmla="*/ 404849 w 1081924"/>
                  <a:gd name="connsiteY17" fmla="*/ 0 h 1123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81924" h="1123805">
                    <a:moveTo>
                      <a:pt x="404849" y="0"/>
                    </a:moveTo>
                    <a:lnTo>
                      <a:pt x="551432" y="48861"/>
                    </a:lnTo>
                    <a:lnTo>
                      <a:pt x="1033063" y="649155"/>
                    </a:lnTo>
                    <a:lnTo>
                      <a:pt x="1074944" y="753857"/>
                    </a:lnTo>
                    <a:lnTo>
                      <a:pt x="1081924" y="998162"/>
                    </a:lnTo>
                    <a:lnTo>
                      <a:pt x="1033063" y="1067964"/>
                    </a:lnTo>
                    <a:lnTo>
                      <a:pt x="956281" y="1109845"/>
                    </a:lnTo>
                    <a:lnTo>
                      <a:pt x="879500" y="1123805"/>
                    </a:lnTo>
                    <a:lnTo>
                      <a:pt x="830638" y="1088904"/>
                    </a:lnTo>
                    <a:lnTo>
                      <a:pt x="774797" y="1026083"/>
                    </a:lnTo>
                    <a:lnTo>
                      <a:pt x="774797" y="935341"/>
                    </a:lnTo>
                    <a:lnTo>
                      <a:pt x="62822" y="830639"/>
                    </a:lnTo>
                    <a:lnTo>
                      <a:pt x="0" y="760837"/>
                    </a:lnTo>
                    <a:lnTo>
                      <a:pt x="0" y="677075"/>
                    </a:lnTo>
                    <a:lnTo>
                      <a:pt x="13961" y="586333"/>
                    </a:lnTo>
                    <a:lnTo>
                      <a:pt x="286187" y="69802"/>
                    </a:lnTo>
                    <a:lnTo>
                      <a:pt x="342028" y="34901"/>
                    </a:lnTo>
                    <a:lnTo>
                      <a:pt x="404849" y="0"/>
                    </a:lnTo>
                    <a:close/>
                  </a:path>
                </a:pathLst>
              </a:custGeom>
              <a:solidFill>
                <a:schemeClr val="accent1">
                  <a:alpha val="63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xmlns="" id="{60E04F21-12E1-464B-903A-C8616D9CD3EA}"/>
                  </a:ext>
                </a:extLst>
              </p:cNvPr>
              <p:cNvSpPr/>
              <p:nvPr/>
            </p:nvSpPr>
            <p:spPr>
              <a:xfrm>
                <a:off x="9897856" y="4174131"/>
                <a:ext cx="530492" cy="355988"/>
              </a:xfrm>
              <a:custGeom>
                <a:avLst/>
                <a:gdLst>
                  <a:gd name="connsiteX0" fmla="*/ 481631 w 530492"/>
                  <a:gd name="connsiteY0" fmla="*/ 355988 h 355988"/>
                  <a:gd name="connsiteX1" fmla="*/ 530492 w 530492"/>
                  <a:gd name="connsiteY1" fmla="*/ 195445 h 355988"/>
                  <a:gd name="connsiteX2" fmla="*/ 432770 w 530492"/>
                  <a:gd name="connsiteY2" fmla="*/ 20941 h 355988"/>
                  <a:gd name="connsiteX3" fmla="*/ 216385 w 530492"/>
                  <a:gd name="connsiteY3" fmla="*/ 0 h 355988"/>
                  <a:gd name="connsiteX4" fmla="*/ 118663 w 530492"/>
                  <a:gd name="connsiteY4" fmla="*/ 20941 h 355988"/>
                  <a:gd name="connsiteX5" fmla="*/ 69802 w 530492"/>
                  <a:gd name="connsiteY5" fmla="*/ 69802 h 355988"/>
                  <a:gd name="connsiteX6" fmla="*/ 69802 w 530492"/>
                  <a:gd name="connsiteY6" fmla="*/ 69802 h 355988"/>
                  <a:gd name="connsiteX7" fmla="*/ 13961 w 530492"/>
                  <a:gd name="connsiteY7" fmla="*/ 97722 h 355988"/>
                  <a:gd name="connsiteX8" fmla="*/ 0 w 530492"/>
                  <a:gd name="connsiteY8" fmla="*/ 244306 h 355988"/>
                  <a:gd name="connsiteX9" fmla="*/ 349008 w 530492"/>
                  <a:gd name="connsiteY9" fmla="*/ 300147 h 355988"/>
                  <a:gd name="connsiteX10" fmla="*/ 481631 w 530492"/>
                  <a:gd name="connsiteY10" fmla="*/ 355988 h 355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0492" h="355988">
                    <a:moveTo>
                      <a:pt x="481631" y="355988"/>
                    </a:moveTo>
                    <a:lnTo>
                      <a:pt x="530492" y="195445"/>
                    </a:lnTo>
                    <a:lnTo>
                      <a:pt x="432770" y="20941"/>
                    </a:lnTo>
                    <a:lnTo>
                      <a:pt x="216385" y="0"/>
                    </a:lnTo>
                    <a:lnTo>
                      <a:pt x="118663" y="20941"/>
                    </a:lnTo>
                    <a:lnTo>
                      <a:pt x="69802" y="69802"/>
                    </a:lnTo>
                    <a:lnTo>
                      <a:pt x="69802" y="69802"/>
                    </a:lnTo>
                    <a:lnTo>
                      <a:pt x="13961" y="97722"/>
                    </a:lnTo>
                    <a:lnTo>
                      <a:pt x="0" y="244306"/>
                    </a:lnTo>
                    <a:lnTo>
                      <a:pt x="349008" y="300147"/>
                    </a:lnTo>
                    <a:lnTo>
                      <a:pt x="481631" y="355988"/>
                    </a:lnTo>
                    <a:close/>
                  </a:path>
                </a:pathLst>
              </a:custGeom>
              <a:solidFill>
                <a:schemeClr val="accent1">
                  <a:alpha val="63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Freeform 7">
                <a:extLst>
                  <a:ext uri="{FF2B5EF4-FFF2-40B4-BE49-F238E27FC236}">
                    <a16:creationId xmlns:a16="http://schemas.microsoft.com/office/drawing/2014/main" xmlns="" id="{3A75E5FA-FFC3-4A3D-B22A-4ED7C234CD74}"/>
                  </a:ext>
                </a:extLst>
              </p:cNvPr>
              <p:cNvSpPr/>
              <p:nvPr/>
            </p:nvSpPr>
            <p:spPr>
              <a:xfrm>
                <a:off x="10847157" y="4299774"/>
                <a:ext cx="328067" cy="509551"/>
              </a:xfrm>
              <a:custGeom>
                <a:avLst/>
                <a:gdLst>
                  <a:gd name="connsiteX0" fmla="*/ 174504 w 328067"/>
                  <a:gd name="connsiteY0" fmla="*/ 0 h 509551"/>
                  <a:gd name="connsiteX1" fmla="*/ 83762 w 328067"/>
                  <a:gd name="connsiteY1" fmla="*/ 13960 h 509551"/>
                  <a:gd name="connsiteX2" fmla="*/ 83762 w 328067"/>
                  <a:gd name="connsiteY2" fmla="*/ 13960 h 509551"/>
                  <a:gd name="connsiteX3" fmla="*/ 13961 w 328067"/>
                  <a:gd name="connsiteY3" fmla="*/ 104702 h 509551"/>
                  <a:gd name="connsiteX4" fmla="*/ 0 w 328067"/>
                  <a:gd name="connsiteY4" fmla="*/ 188464 h 509551"/>
                  <a:gd name="connsiteX5" fmla="*/ 20941 w 328067"/>
                  <a:gd name="connsiteY5" fmla="*/ 272226 h 509551"/>
                  <a:gd name="connsiteX6" fmla="*/ 160544 w 328067"/>
                  <a:gd name="connsiteY6" fmla="*/ 467670 h 509551"/>
                  <a:gd name="connsiteX7" fmla="*/ 223365 w 328067"/>
                  <a:gd name="connsiteY7" fmla="*/ 509551 h 509551"/>
                  <a:gd name="connsiteX8" fmla="*/ 223365 w 328067"/>
                  <a:gd name="connsiteY8" fmla="*/ 509551 h 509551"/>
                  <a:gd name="connsiteX9" fmla="*/ 286187 w 328067"/>
                  <a:gd name="connsiteY9" fmla="*/ 495591 h 509551"/>
                  <a:gd name="connsiteX10" fmla="*/ 286187 w 328067"/>
                  <a:gd name="connsiteY10" fmla="*/ 495591 h 509551"/>
                  <a:gd name="connsiteX11" fmla="*/ 328067 w 328067"/>
                  <a:gd name="connsiteY11" fmla="*/ 418809 h 509551"/>
                  <a:gd name="connsiteX12" fmla="*/ 328067 w 328067"/>
                  <a:gd name="connsiteY12" fmla="*/ 90742 h 509551"/>
                  <a:gd name="connsiteX13" fmla="*/ 272226 w 328067"/>
                  <a:gd name="connsiteY13" fmla="*/ 27921 h 509551"/>
                  <a:gd name="connsiteX14" fmla="*/ 174504 w 328067"/>
                  <a:gd name="connsiteY14" fmla="*/ 0 h 509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28067" h="509551">
                    <a:moveTo>
                      <a:pt x="174504" y="0"/>
                    </a:moveTo>
                    <a:lnTo>
                      <a:pt x="83762" y="13960"/>
                    </a:lnTo>
                    <a:lnTo>
                      <a:pt x="83762" y="13960"/>
                    </a:lnTo>
                    <a:lnTo>
                      <a:pt x="13961" y="104702"/>
                    </a:lnTo>
                    <a:lnTo>
                      <a:pt x="0" y="188464"/>
                    </a:lnTo>
                    <a:lnTo>
                      <a:pt x="20941" y="272226"/>
                    </a:lnTo>
                    <a:lnTo>
                      <a:pt x="160544" y="467670"/>
                    </a:lnTo>
                    <a:lnTo>
                      <a:pt x="223365" y="509551"/>
                    </a:lnTo>
                    <a:lnTo>
                      <a:pt x="223365" y="509551"/>
                    </a:lnTo>
                    <a:lnTo>
                      <a:pt x="286187" y="495591"/>
                    </a:lnTo>
                    <a:lnTo>
                      <a:pt x="286187" y="495591"/>
                    </a:lnTo>
                    <a:lnTo>
                      <a:pt x="328067" y="418809"/>
                    </a:lnTo>
                    <a:lnTo>
                      <a:pt x="328067" y="90742"/>
                    </a:lnTo>
                    <a:lnTo>
                      <a:pt x="272226" y="27921"/>
                    </a:lnTo>
                    <a:lnTo>
                      <a:pt x="174504" y="0"/>
                    </a:lnTo>
                    <a:close/>
                  </a:path>
                </a:pathLst>
              </a:custGeom>
              <a:solidFill>
                <a:schemeClr val="accent1">
                  <a:alpha val="63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4D195538-21F2-45FE-853F-675376F19AD7}"/>
                </a:ext>
              </a:extLst>
            </p:cNvPr>
            <p:cNvSpPr txBox="1"/>
            <p:nvPr/>
          </p:nvSpPr>
          <p:spPr>
            <a:xfrm>
              <a:off x="8094158" y="3925588"/>
              <a:ext cx="10830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EG R157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DDE28C72-19D9-44E8-87E5-412AA1F3CEAF}"/>
                </a:ext>
              </a:extLst>
            </p:cNvPr>
            <p:cNvSpPr txBox="1"/>
            <p:nvPr/>
          </p:nvSpPr>
          <p:spPr>
            <a:xfrm>
              <a:off x="10054883" y="3489274"/>
              <a:ext cx="9807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EG R158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D7BC1678-989F-4444-B662-8393A1C6DD8B}"/>
                </a:ext>
              </a:extLst>
            </p:cNvPr>
            <p:cNvSpPr txBox="1"/>
            <p:nvPr/>
          </p:nvSpPr>
          <p:spPr>
            <a:xfrm>
              <a:off x="10435301" y="4921425"/>
              <a:ext cx="1416971" cy="461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EG R 159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734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FDBAE1D-2159-4684-A9DA-827A39A35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Legal</a:t>
            </a: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78EC36-7560-4BB2-BC86-4F47D2A40151}"/>
              </a:ext>
            </a:extLst>
          </p:cNvPr>
          <p:cNvSpPr txBox="1"/>
          <p:nvPr/>
        </p:nvSpPr>
        <p:spPr>
          <a:xfrm>
            <a:off x="457200" y="198325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ibson" panose="02000000000000000000" pitchFamily="50" charset="0"/>
              </a:rPr>
              <a:t>Operating under a Standard </a:t>
            </a:r>
            <a:r>
              <a:rPr lang="en-GB" sz="2400" dirty="0" err="1">
                <a:latin typeface="Gibson" panose="02000000000000000000" pitchFamily="50" charset="0"/>
              </a:rPr>
              <a:t>PfCO</a:t>
            </a:r>
            <a:endParaRPr lang="en-GB" sz="2400" dirty="0">
              <a:latin typeface="Gibson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Max. height:		400ft / 122m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Distance:			VLOS or 500m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357188" lvl="7" indent="-250825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Congested areas:	7kg or less – OK, </a:t>
            </a:r>
          </a:p>
          <a:p>
            <a:pPr marL="563563" lvl="8"/>
            <a:r>
              <a:rPr lang="en-GB" sz="1600" dirty="0">
                <a:latin typeface="Gibson" panose="02000000000000000000" pitchFamily="50" charset="0"/>
              </a:rPr>
              <a:t>				Over 7kg – No fly</a:t>
            </a:r>
          </a:p>
          <a:p>
            <a:pPr marL="563563" lvl="8"/>
            <a:endParaRPr lang="en-GB" sz="1600" dirty="0">
              <a:latin typeface="Gibson" panose="02000000000000000000" pitchFamily="50" charset="0"/>
            </a:endParaRPr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Proximities:			to persons, vessels, vehicles,	</a:t>
            </a:r>
          </a:p>
          <a:p>
            <a:pPr marL="0" lvl="8"/>
            <a:r>
              <a:rPr lang="en-GB" sz="1600" dirty="0">
                <a:latin typeface="Gibson" panose="02000000000000000000" pitchFamily="50" charset="0"/>
              </a:rPr>
              <a:t>					structures</a:t>
            </a:r>
          </a:p>
          <a:p>
            <a:pPr marL="0" lvl="8"/>
            <a:r>
              <a:rPr lang="en-GB" sz="1600" dirty="0">
                <a:latin typeface="Gibson" panose="02000000000000000000" pitchFamily="50" charset="0"/>
              </a:rPr>
              <a:t>					7kg or under = 50m </a:t>
            </a:r>
          </a:p>
          <a:p>
            <a:pPr marL="0" lvl="8"/>
            <a:r>
              <a:rPr lang="en-GB" sz="1600" dirty="0">
                <a:latin typeface="Gibson" panose="02000000000000000000" pitchFamily="50" charset="0"/>
              </a:rPr>
              <a:t>					&gt;7k - &lt;20kg = 150m </a:t>
            </a:r>
          </a:p>
          <a:p>
            <a:pPr marL="0" lvl="8"/>
            <a:endParaRPr lang="en-GB" sz="1600" dirty="0">
              <a:latin typeface="Gibson" panose="02000000000000000000" pitchFamily="50" charset="0"/>
            </a:endParaRPr>
          </a:p>
          <a:p>
            <a:pPr marL="0" lvl="8"/>
            <a:r>
              <a:rPr lang="en-GB" sz="1600" dirty="0">
                <a:latin typeface="Gibson" panose="02000000000000000000" pitchFamily="50" charset="0"/>
              </a:rPr>
              <a:t>					</a:t>
            </a:r>
            <a:r>
              <a:rPr lang="en-GB" sz="1600" b="1" dirty="0">
                <a:latin typeface="Gibson" panose="02000000000000000000" pitchFamily="50" charset="0"/>
              </a:rPr>
              <a:t>unless under the control of the pilot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Flying overhead:		Not permitted (Para. 3.27 CAP 722)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22EE5E-0107-480E-99D2-4CBED39245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19E03B-EF36-40E4-8D36-0874D3B5E683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38FCA6-9FC0-4F85-9674-DC8D47FEEE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04" y="114858"/>
            <a:ext cx="2054356" cy="10363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16A1454-8155-43CC-BA5D-53900290BAA7}"/>
              </a:ext>
            </a:extLst>
          </p:cNvPr>
          <p:cNvSpPr txBox="1"/>
          <p:nvPr/>
        </p:nvSpPr>
        <p:spPr>
          <a:xfrm>
            <a:off x="6017172" y="2732582"/>
            <a:ext cx="2669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Article 241: Endangering safety of any person or property</a:t>
            </a:r>
          </a:p>
          <a:p>
            <a:endParaRPr lang="en-GB" sz="2400" b="1" dirty="0"/>
          </a:p>
          <a:p>
            <a:r>
              <a:rPr lang="en-GB" sz="2400" b="1" dirty="0">
                <a:solidFill>
                  <a:srgbClr val="FF0000"/>
                </a:solidFill>
              </a:rPr>
              <a:t>ALWAYS PREVAILS!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121E48C-6987-4CDD-A609-98762A04914F}"/>
              </a:ext>
            </a:extLst>
          </p:cNvPr>
          <p:cNvSpPr txBox="1"/>
          <p:nvPr/>
        </p:nvSpPr>
        <p:spPr>
          <a:xfrm>
            <a:off x="5600700" y="2514600"/>
            <a:ext cx="3200400" cy="27051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16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4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4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FDBAE1D-2159-4684-A9DA-827A39A35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Legal</a:t>
            </a: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78EC36-7560-4BB2-BC86-4F47D2A40151}"/>
              </a:ext>
            </a:extLst>
          </p:cNvPr>
          <p:cNvSpPr txBox="1"/>
          <p:nvPr/>
        </p:nvSpPr>
        <p:spPr>
          <a:xfrm>
            <a:off x="457200" y="198325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ibson" panose="02000000000000000000" pitchFamily="50" charset="0"/>
              </a:rPr>
              <a:t>Exemptions / adjustments against standard </a:t>
            </a:r>
            <a:r>
              <a:rPr lang="en-GB" sz="2400" dirty="0" err="1">
                <a:latin typeface="Gibson" panose="02000000000000000000" pitchFamily="50" charset="0"/>
              </a:rPr>
              <a:t>PfCO</a:t>
            </a:r>
            <a:endParaRPr lang="en-GB" sz="2400" dirty="0">
              <a:latin typeface="Gibson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Distances to persons, property, vehicles &amp; vessels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EVLOS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BVLOS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Night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22EE5E-0107-480E-99D2-4CBED39245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19E03B-EF36-40E4-8D36-0874D3B5E683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38FCA6-9FC0-4F85-9674-DC8D47FEEE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04" y="114858"/>
            <a:ext cx="2054356" cy="10363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88F3789-6F1B-488C-B84E-BF9E1922459A}"/>
              </a:ext>
            </a:extLst>
          </p:cNvPr>
          <p:cNvSpPr txBox="1"/>
          <p:nvPr/>
        </p:nvSpPr>
        <p:spPr>
          <a:xfrm>
            <a:off x="457199" y="4600116"/>
            <a:ext cx="6875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Can be sought via application to the CAA……..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45D5DA0-7FE4-4E5E-8B83-DA37EEC16291}"/>
              </a:ext>
            </a:extLst>
          </p:cNvPr>
          <p:cNvSpPr txBox="1"/>
          <p:nvPr/>
        </p:nvSpPr>
        <p:spPr>
          <a:xfrm>
            <a:off x="1939834" y="5246132"/>
            <a:ext cx="6746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Gibson" panose="02000000000000000000" pitchFamily="50" charset="0"/>
              </a:rPr>
              <a:t>….subject to demonstrating a robust safety case </a:t>
            </a:r>
          </a:p>
        </p:txBody>
      </p:sp>
    </p:spTree>
    <p:extLst>
      <p:ext uri="{BB962C8B-B14F-4D97-AF65-F5344CB8AC3E}">
        <p14:creationId xmlns:p14="http://schemas.microsoft.com/office/powerpoint/2010/main" val="4255221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FDBAE1D-2159-4684-A9DA-827A39A35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3338"/>
            <a:ext cx="9144000" cy="75670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66"/>
                </a:solidFill>
                <a:latin typeface="Gibson" panose="02000000000000000000" pitchFamily="50" charset="0"/>
              </a:rPr>
              <a:t>Safety</a:t>
            </a: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78EC36-7560-4BB2-BC86-4F47D2A40151}"/>
              </a:ext>
            </a:extLst>
          </p:cNvPr>
          <p:cNvSpPr txBox="1"/>
          <p:nvPr/>
        </p:nvSpPr>
        <p:spPr>
          <a:xfrm>
            <a:off x="457200" y="198325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ibson" panose="02000000000000000000" pitchFamily="50" charset="0"/>
              </a:rPr>
              <a:t>Safety focus – </a:t>
            </a:r>
            <a:r>
              <a:rPr lang="en-GB" sz="3200" dirty="0">
                <a:solidFill>
                  <a:srgbClr val="FF0000"/>
                </a:solidFill>
                <a:latin typeface="Gibson" panose="02000000000000000000" pitchFamily="50" charset="0"/>
              </a:rPr>
              <a:t>protect</a:t>
            </a:r>
            <a:r>
              <a:rPr lang="en-GB" sz="2400" dirty="0">
                <a:latin typeface="Gibson" panose="02000000000000000000" pitchFamily="50" charset="0"/>
              </a:rPr>
              <a:t>……</a:t>
            </a:r>
          </a:p>
          <a:p>
            <a:endParaRPr lang="en-GB" sz="24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People on the ground</a:t>
            </a:r>
          </a:p>
          <a:p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People in the air</a:t>
            </a:r>
          </a:p>
          <a:p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UAS pilot and crew</a:t>
            </a:r>
          </a:p>
          <a:p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bson" panose="02000000000000000000" pitchFamily="50" charset="0"/>
              </a:rPr>
              <a:t>Property / assets / infrastructure (whether on the ground or in the 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ibson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22EE5E-0107-480E-99D2-4CBED39245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868" y="5905922"/>
            <a:ext cx="1317464" cy="660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19E03B-EF36-40E4-8D36-0874D3B5E683}"/>
              </a:ext>
            </a:extLst>
          </p:cNvPr>
          <p:cNvSpPr/>
          <p:nvPr/>
        </p:nvSpPr>
        <p:spPr>
          <a:xfrm>
            <a:off x="413658" y="174171"/>
            <a:ext cx="3052353" cy="1001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38FCA6-9FC0-4F85-9674-DC8D47FEEE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04" y="114858"/>
            <a:ext cx="2054356" cy="10363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34DEE37-FD5D-4756-AEAD-41D165E04AF3}"/>
              </a:ext>
            </a:extLst>
          </p:cNvPr>
          <p:cNvSpPr txBox="1"/>
          <p:nvPr/>
        </p:nvSpPr>
        <p:spPr>
          <a:xfrm>
            <a:off x="2717800" y="4969887"/>
            <a:ext cx="676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Gibson" panose="02000000000000000000" pitchFamily="50" charset="0"/>
              </a:rPr>
              <a:t>…………</a:t>
            </a:r>
            <a:r>
              <a:rPr lang="en-GB" sz="3200" dirty="0">
                <a:solidFill>
                  <a:srgbClr val="FF0000"/>
                </a:solidFill>
                <a:latin typeface="Gibson" panose="02000000000000000000" pitchFamily="50" charset="0"/>
              </a:rPr>
              <a:t>How do we achieve this?</a:t>
            </a:r>
          </a:p>
        </p:txBody>
      </p:sp>
    </p:spTree>
    <p:extLst>
      <p:ext uri="{BB962C8B-B14F-4D97-AF65-F5344CB8AC3E}">
        <p14:creationId xmlns:p14="http://schemas.microsoft.com/office/powerpoint/2010/main" val="317417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CIOB_template_01_BW</Template>
  <TotalTime>22175</TotalTime>
  <Words>950</Words>
  <Application>Microsoft Macintosh PowerPoint</Application>
  <PresentationFormat>On-screen Show (4:3)</PresentationFormat>
  <Paragraphs>200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Custom Design</vt:lpstr>
      <vt:lpstr>UAS Operations – Law, Safety &amp; Data Protection</vt:lpstr>
      <vt:lpstr>Content</vt:lpstr>
      <vt:lpstr>Legal</vt:lpstr>
      <vt:lpstr>Legal</vt:lpstr>
      <vt:lpstr>Legal</vt:lpstr>
      <vt:lpstr>Legal</vt:lpstr>
      <vt:lpstr>Legal</vt:lpstr>
      <vt:lpstr>Legal</vt:lpstr>
      <vt:lpstr>Safety</vt:lpstr>
      <vt:lpstr>Safety</vt:lpstr>
      <vt:lpstr>Safety</vt:lpstr>
      <vt:lpstr>Safety</vt:lpstr>
      <vt:lpstr>Privacy &amp; Data Protection</vt:lpstr>
      <vt:lpstr>Privacy &amp; Data Protection</vt:lpstr>
      <vt:lpstr>Questions &amp; Answers</vt:lpstr>
    </vt:vector>
  </TitlesOfParts>
  <Company>Volume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Adams</dc:creator>
  <cp:lastModifiedBy>Sharon Creed</cp:lastModifiedBy>
  <cp:revision>415</cp:revision>
  <cp:lastPrinted>2015-07-28T08:37:32Z</cp:lastPrinted>
  <dcterms:created xsi:type="dcterms:W3CDTF">2012-07-12T14:15:12Z</dcterms:created>
  <dcterms:modified xsi:type="dcterms:W3CDTF">2018-07-20T08:37:28Z</dcterms:modified>
</cp:coreProperties>
</file>